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EDDAA0C-45B0-4A49-A93B-BAD4F095D7F4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91440" bIns="91440"/>
          <a:p>
            <a:pPr marL="216000" indent="-216000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Let’s get rid of this page, adding the quote on the cover itself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3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3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2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  <p:pic>
        <p:nvPicPr>
          <p:cNvPr id="250" name="" descr=""/>
          <p:cNvPicPr/>
          <p:nvPr/>
        </p:nvPicPr>
        <p:blipFill>
          <a:blip r:embed="rId3"/>
          <a:stretch/>
        </p:blipFill>
        <p:spPr>
          <a:xfrm>
            <a:off x="2702520" y="1203120"/>
            <a:ext cx="3738240" cy="2982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rot="10800000">
            <a:off x="1899000" y="141480"/>
            <a:ext cx="749520" cy="7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 rot="10800000">
            <a:off x="6095880" y="5226840"/>
            <a:ext cx="3047400" cy="82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10800000">
            <a:off x="9143640" y="5226840"/>
            <a:ext cx="3047400" cy="82800"/>
          </a:xfrm>
          <a:prstGeom prst="rect">
            <a:avLst/>
          </a:prstGeom>
          <a:solidFill>
            <a:srgbClr val="f15b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10800000">
            <a:off x="12191760" y="5226840"/>
            <a:ext cx="3047400" cy="82800"/>
          </a:xfrm>
          <a:prstGeom prst="rect">
            <a:avLst/>
          </a:prstGeom>
          <a:solidFill>
            <a:srgbClr val="981c1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311760" y="0"/>
            <a:ext cx="1217160" cy="131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rot="10800000">
            <a:off x="1899000" y="141480"/>
            <a:ext cx="749520" cy="7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 rot="10800000">
            <a:off x="6095880" y="5226840"/>
            <a:ext cx="3047400" cy="82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 rot="10800000">
            <a:off x="9143640" y="5226840"/>
            <a:ext cx="3047400" cy="82800"/>
          </a:xfrm>
          <a:prstGeom prst="rect">
            <a:avLst/>
          </a:prstGeom>
          <a:solidFill>
            <a:srgbClr val="f15b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 rot="10800000">
            <a:off x="12191760" y="5226840"/>
            <a:ext cx="3047400" cy="82800"/>
          </a:xfrm>
          <a:prstGeom prst="rect">
            <a:avLst/>
          </a:prstGeom>
          <a:solidFill>
            <a:srgbClr val="981c1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5"/>
          <p:cNvSpPr/>
          <p:nvPr/>
        </p:nvSpPr>
        <p:spPr>
          <a:xfrm rot="10800000">
            <a:off x="1899000" y="141480"/>
            <a:ext cx="749520" cy="7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6"/>
          <p:cNvSpPr/>
          <p:nvPr/>
        </p:nvSpPr>
        <p:spPr>
          <a:xfrm rot="10800000">
            <a:off x="6095880" y="5226840"/>
            <a:ext cx="3047400" cy="82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7"/>
          <p:cNvSpPr/>
          <p:nvPr/>
        </p:nvSpPr>
        <p:spPr>
          <a:xfrm rot="10800000">
            <a:off x="9143640" y="5226840"/>
            <a:ext cx="3047400" cy="82800"/>
          </a:xfrm>
          <a:prstGeom prst="rect">
            <a:avLst/>
          </a:prstGeom>
          <a:solidFill>
            <a:srgbClr val="f15b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8"/>
          <p:cNvSpPr/>
          <p:nvPr/>
        </p:nvSpPr>
        <p:spPr>
          <a:xfrm rot="10800000">
            <a:off x="12191760" y="5226840"/>
            <a:ext cx="3047400" cy="82800"/>
          </a:xfrm>
          <a:prstGeom prst="rect">
            <a:avLst/>
          </a:prstGeom>
          <a:solidFill>
            <a:srgbClr val="981c1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Google Shape;41;p6" descr=""/>
          <p:cNvPicPr/>
          <p:nvPr/>
        </p:nvPicPr>
        <p:blipFill>
          <a:blip r:embed="rId2"/>
          <a:stretch/>
        </p:blipFill>
        <p:spPr>
          <a:xfrm>
            <a:off x="6441480" y="177480"/>
            <a:ext cx="2526480" cy="572040"/>
          </a:xfrm>
          <a:prstGeom prst="rect">
            <a:avLst/>
          </a:prstGeom>
          <a:ln>
            <a:noFill/>
          </a:ln>
        </p:spPr>
      </p:pic>
      <p:sp>
        <p:nvSpPr>
          <p:cNvPr id="50" name="PlaceHolder 9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 rot="10800000">
            <a:off x="1899000" y="141480"/>
            <a:ext cx="749520" cy="7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 rot="10800000">
            <a:off x="6095880" y="5226840"/>
            <a:ext cx="3047400" cy="82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"/>
          <p:cNvSpPr/>
          <p:nvPr/>
        </p:nvSpPr>
        <p:spPr>
          <a:xfrm rot="10800000">
            <a:off x="9143640" y="5226840"/>
            <a:ext cx="3047400" cy="82800"/>
          </a:xfrm>
          <a:prstGeom prst="rect">
            <a:avLst/>
          </a:prstGeom>
          <a:solidFill>
            <a:srgbClr val="f15b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 rot="10800000">
            <a:off x="12191760" y="5226840"/>
            <a:ext cx="3047400" cy="82800"/>
          </a:xfrm>
          <a:prstGeom prst="rect">
            <a:avLst/>
          </a:prstGeom>
          <a:solidFill>
            <a:srgbClr val="981c1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5"/>
          <p:cNvSpPr/>
          <p:nvPr/>
        </p:nvSpPr>
        <p:spPr>
          <a:xfrm>
            <a:off x="-9000" y="-17640"/>
            <a:ext cx="3062160" cy="507384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Google Shape;27;p4" descr=""/>
          <p:cNvPicPr/>
          <p:nvPr/>
        </p:nvPicPr>
        <p:blipFill>
          <a:blip r:embed="rId2"/>
          <a:stretch/>
        </p:blipFill>
        <p:spPr>
          <a:xfrm>
            <a:off x="311760" y="305640"/>
            <a:ext cx="2315880" cy="525240"/>
          </a:xfrm>
          <a:prstGeom prst="rect">
            <a:avLst/>
          </a:prstGeom>
          <a:ln>
            <a:noFill/>
          </a:ln>
        </p:spPr>
      </p:pic>
      <p:sp>
        <p:nvSpPr>
          <p:cNvPr id="92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 rot="10800000">
            <a:off x="1899000" y="141480"/>
            <a:ext cx="749520" cy="7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2"/>
          <p:cNvSpPr/>
          <p:nvPr/>
        </p:nvSpPr>
        <p:spPr>
          <a:xfrm rot="10800000">
            <a:off x="6095880" y="5226840"/>
            <a:ext cx="3047400" cy="82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"/>
          <p:cNvSpPr/>
          <p:nvPr/>
        </p:nvSpPr>
        <p:spPr>
          <a:xfrm rot="10800000">
            <a:off x="9143640" y="5226840"/>
            <a:ext cx="3047400" cy="82800"/>
          </a:xfrm>
          <a:prstGeom prst="rect">
            <a:avLst/>
          </a:prstGeom>
          <a:solidFill>
            <a:srgbClr val="f15b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4"/>
          <p:cNvSpPr/>
          <p:nvPr/>
        </p:nvSpPr>
        <p:spPr>
          <a:xfrm rot="10800000">
            <a:off x="12191760" y="5226840"/>
            <a:ext cx="3047400" cy="82800"/>
          </a:xfrm>
          <a:prstGeom prst="rect">
            <a:avLst/>
          </a:prstGeom>
          <a:solidFill>
            <a:srgbClr val="981c1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5"/>
          <p:cNvSpPr/>
          <p:nvPr/>
        </p:nvSpPr>
        <p:spPr>
          <a:xfrm>
            <a:off x="-9000" y="-17640"/>
            <a:ext cx="3062160" cy="5073840"/>
          </a:xfrm>
          <a:prstGeom prst="rect">
            <a:avLst/>
          </a:prstGeom>
          <a:solidFill>
            <a:srgbClr val="981c1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Google Shape;22;p3" descr=""/>
          <p:cNvPicPr/>
          <p:nvPr/>
        </p:nvPicPr>
        <p:blipFill>
          <a:blip r:embed="rId2"/>
          <a:stretch/>
        </p:blipFill>
        <p:spPr>
          <a:xfrm>
            <a:off x="311760" y="305640"/>
            <a:ext cx="2315880" cy="525240"/>
          </a:xfrm>
          <a:prstGeom prst="rect">
            <a:avLst/>
          </a:prstGeom>
          <a:ln>
            <a:noFill/>
          </a:ln>
        </p:spPr>
      </p:pic>
      <p:sp>
        <p:nvSpPr>
          <p:cNvPr id="134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 rot="10800000">
            <a:off x="1899000" y="141480"/>
            <a:ext cx="749520" cy="7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2"/>
          <p:cNvSpPr/>
          <p:nvPr/>
        </p:nvSpPr>
        <p:spPr>
          <a:xfrm rot="10800000">
            <a:off x="6095880" y="5226840"/>
            <a:ext cx="3047400" cy="82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"/>
          <p:cNvSpPr/>
          <p:nvPr/>
        </p:nvSpPr>
        <p:spPr>
          <a:xfrm rot="10800000">
            <a:off x="9143640" y="5226840"/>
            <a:ext cx="3047400" cy="82800"/>
          </a:xfrm>
          <a:prstGeom prst="rect">
            <a:avLst/>
          </a:prstGeom>
          <a:solidFill>
            <a:srgbClr val="f15b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4"/>
          <p:cNvSpPr/>
          <p:nvPr/>
        </p:nvSpPr>
        <p:spPr>
          <a:xfrm rot="10800000">
            <a:off x="12191760" y="5226840"/>
            <a:ext cx="3047400" cy="82800"/>
          </a:xfrm>
          <a:prstGeom prst="rect">
            <a:avLst/>
          </a:prstGeom>
          <a:solidFill>
            <a:srgbClr val="981c1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5"/>
          <p:cNvSpPr/>
          <p:nvPr/>
        </p:nvSpPr>
        <p:spPr>
          <a:xfrm>
            <a:off x="-9000" y="-17640"/>
            <a:ext cx="3062160" cy="507384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5" name="Google Shape;32;p5" descr=""/>
          <p:cNvPicPr/>
          <p:nvPr/>
        </p:nvPicPr>
        <p:blipFill>
          <a:blip r:embed="rId2"/>
          <a:stretch/>
        </p:blipFill>
        <p:spPr>
          <a:xfrm>
            <a:off x="311760" y="305640"/>
            <a:ext cx="2315880" cy="525240"/>
          </a:xfrm>
          <a:prstGeom prst="rect">
            <a:avLst/>
          </a:prstGeom>
          <a:ln>
            <a:noFill/>
          </a:ln>
        </p:spPr>
      </p:pic>
      <p:sp>
        <p:nvSpPr>
          <p:cNvPr id="176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 rot="10800000">
            <a:off x="1899000" y="141480"/>
            <a:ext cx="749520" cy="7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2"/>
          <p:cNvSpPr/>
          <p:nvPr/>
        </p:nvSpPr>
        <p:spPr>
          <a:xfrm rot="10800000">
            <a:off x="6095880" y="5226840"/>
            <a:ext cx="3047400" cy="82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3"/>
          <p:cNvSpPr/>
          <p:nvPr/>
        </p:nvSpPr>
        <p:spPr>
          <a:xfrm rot="10800000">
            <a:off x="9143640" y="5226840"/>
            <a:ext cx="3047400" cy="82800"/>
          </a:xfrm>
          <a:prstGeom prst="rect">
            <a:avLst/>
          </a:prstGeom>
          <a:solidFill>
            <a:srgbClr val="f15b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4"/>
          <p:cNvSpPr/>
          <p:nvPr/>
        </p:nvSpPr>
        <p:spPr>
          <a:xfrm rot="10800000">
            <a:off x="12191760" y="5226840"/>
            <a:ext cx="3047400" cy="82800"/>
          </a:xfrm>
          <a:prstGeom prst="rect">
            <a:avLst/>
          </a:prstGeom>
          <a:solidFill>
            <a:srgbClr val="981c1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5"/>
          <p:cNvSpPr/>
          <p:nvPr/>
        </p:nvSpPr>
        <p:spPr>
          <a:xfrm>
            <a:off x="311760" y="0"/>
            <a:ext cx="1217160" cy="131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static.pib.gov.in/WriteReadData/userfiles/AatmaNirbhar%20Bharat%20Full%20Presentation%20Part%204%2016-5-2020.pdf" TargetMode="Externa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static.pib.gov.in/WriteReadData/userfiles/AatmaNirbhar%20Bharat%20Full%20Presentation%20Part%204%2016-5-2020.pdf" TargetMode="External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static.pib.gov.in/WriteReadData/userfiles/AatmaNirbhar%20Bharat%20Full%20Presentation%20Part%204%2016-5-2020.pdf" TargetMode="External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164.100.117.97/WriteReadData/userfiles/Aatma%20Nirbhar%20Bharat%20Presentation%20Part-3%20Agriculture%2015-5-2020%20revised.pdf" TargetMode="External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static.pib.gov.in/WriteReadData/userfiles/Aatma%20Nirbhar%20Bharat%20%20Presentation%20Part%205%2017-5-2020.pdf" TargetMode="External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about:blank" TargetMode="External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static.pib.gov.in/WriteReadData/userfiles/AatmaNirbhar%20Bharat%20Full%20Presentation%20Part%204%2016-5-2020.pdf" TargetMode="Externa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about:blank" TargetMode="Externa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70;p10" descr=""/>
          <p:cNvPicPr/>
          <p:nvPr/>
        </p:nvPicPr>
        <p:blipFill>
          <a:blip r:embed="rId1"/>
          <a:srcRect l="0" t="-148" r="0" b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216000" y="949680"/>
            <a:ext cx="5765040" cy="157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90000"/>
              </a:lnSpc>
            </a:pPr>
            <a:br/>
            <a:r>
              <a:rPr b="1" lang="en-US" sz="3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Atmanirbhar India</a:t>
            </a:r>
            <a:br/>
            <a:r>
              <a:rPr b="1" lang="en-US" sz="22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COVID-19: Turning Crisis into Opportunity</a:t>
            </a:r>
            <a:r>
              <a:rPr b="1" lang="en-US" sz="3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n-US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Google Shape;72;p10" descr=""/>
          <p:cNvPicPr/>
          <p:nvPr/>
        </p:nvPicPr>
        <p:blipFill>
          <a:blip r:embed="rId2"/>
          <a:stretch/>
        </p:blipFill>
        <p:spPr>
          <a:xfrm>
            <a:off x="6441480" y="177480"/>
            <a:ext cx="2526480" cy="572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311760" y="716400"/>
            <a:ext cx="3961080" cy="41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Efficient Airspace Management for Civil Aviation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Restrictions on utilisation of the Indian Air Space to be eased so that civilian flying becomes more efficient (Only 60% of the Indian airspace freely available)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Expected to bring a total benefit of about 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₹10 billion 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per year for the aviation sector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Optimal utilization of airspace; reduction in fuel use, time; Positive environmental impact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311760" y="264960"/>
            <a:ext cx="65998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Opportunities in Civil Aviation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4273560" y="600120"/>
            <a:ext cx="4626360" cy="200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12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More World-class Airports through PPP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AAI has awarded 3 airports out of 6 bid for Operation and Maintenance on Public-Private Partnership (PPP) basis.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 more airports identified for the 2nd round. Bid process to commence immediately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Additional Investment by private players in 12 airports in 1st and 2nd rounds expected around ₹130 billion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6 airports to be put out for the third round of bidding.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7238160" y="4639680"/>
            <a:ext cx="2779560" cy="2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en-US" sz="1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For more information: </a:t>
            </a: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Link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1238400" y="2790000"/>
            <a:ext cx="6257160" cy="19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12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India to become a global hub for Aircraft Maintenance, Repair and Overhaul (MRO)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Tax regime for MRO ecosystem has been rationalized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Aircraft component repairs and airframe maintenance to increase from ₹8 billion to ₹20 billion in three years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Major engine manufacturers in the world are expected to set up engine repair facilities in India in the coming year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Convergence between defence sector and the civil MROs to be established to create economies of scale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311760" y="783000"/>
            <a:ext cx="3961080" cy="41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Policy Reforms – Introduction of Commercial Mining in Coal Sector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Focus on reduction of import of substitutable coal and increase self-reliance in coal production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Government to introduce competition, transparency and private sector participation in the Coal Sector through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○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Revenue sharing mechanism instead of regime of fixed Rupee/tonne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○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Entry norms to be liberalized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0080" indent="-114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■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Nearly 50 blocks to be offered immediately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0080" indent="-11484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■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eligibility conditions, only upfront payment with a ceiling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311760" y="264960"/>
            <a:ext cx="65998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Opportunities: Commercial Coal Mining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4273560" y="783000"/>
            <a:ext cx="4789080" cy="426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274320" indent="-206280">
              <a:lnSpc>
                <a:spcPct val="100000"/>
              </a:lnSpc>
              <a:buClr>
                <a:srgbClr val="000000"/>
              </a:buClr>
              <a:buFont typeface="Roboto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Exploration-cum-production regime for partially explored blocks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1998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Fully explored coal blocks and partially explored blocks to be auctioned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1998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 allow private sector participation in exploration.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Production earlier than scheduled to be incentivized through rebate in revenue-share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Diversified Opportunities in Coal Sector - Investment of ₹500 billion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1998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Coal Gasification / Liquefaction to be incentivised through rebate in revenue share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1998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Infrastructure development of ₹500 billion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Liberalised Regime in Coal Sector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1998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Coal Bed Methane (CBM) extraction rights to be auctioned from Coal India Limited’s (CIL) coal mines.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1998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Ease of doing business measures, such as Mining Plan simplification, to be taken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19980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Roboto"/>
              <a:buChar char="○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Concessions in commercial terms to CIL’s consumers (relief worth ₹50 billion offered)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7238160" y="4715640"/>
            <a:ext cx="2779560" cy="2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en-US" sz="1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For more information: </a:t>
            </a: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Link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389160" y="1282320"/>
            <a:ext cx="3961080" cy="33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67320">
              <a:lnSpc>
                <a:spcPct val="100000"/>
              </a:lnSpc>
              <a:spcBef>
                <a:spcPts val="1001"/>
              </a:spcBef>
            </a:pPr>
            <a:r>
              <a:rPr b="1" lang="en-US" sz="12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Amendments to Essential Commodities Act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Focus on better price realisation through attracting investments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Deregulation of  cereals, edible oils, pulses, onions and potatoes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Stock limits to be imposed only under special circumstances like national calamities (eg. Famines with price rises)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stock limit for processors or value chain participant, subject to installed capacity or export demand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Focus on boosting supply chain especially cold storage investment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311760" y="264960"/>
            <a:ext cx="65998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Opportunities: Agriculture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7238160" y="4715640"/>
            <a:ext cx="2779560" cy="2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en-US" sz="1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For more information: </a:t>
            </a: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Link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4"/>
          <p:cNvSpPr/>
          <p:nvPr/>
        </p:nvSpPr>
        <p:spPr>
          <a:xfrm>
            <a:off x="499320" y="823680"/>
            <a:ext cx="84189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 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1991 moment for Indian Agriculture”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A. Gulati, Infosys Chair Prof for Agriculture, ICRIER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5"/>
          <p:cNvSpPr/>
          <p:nvPr/>
        </p:nvSpPr>
        <p:spPr>
          <a:xfrm>
            <a:off x="4445280" y="1251720"/>
            <a:ext cx="3961080" cy="346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67320">
              <a:lnSpc>
                <a:spcPct val="100000"/>
              </a:lnSpc>
              <a:spcBef>
                <a:spcPts val="1001"/>
              </a:spcBef>
            </a:pPr>
            <a:r>
              <a:rPr b="1" lang="en-US" sz="12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Agriculture Marketing Reforms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Farmers can sell to anyone, not just APMC licensees (Agriculture Produce Market Committees)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Barrier free inter-state trade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Framework for e-trading of Agricultural produce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">
              <a:lnSpc>
                <a:spcPct val="100000"/>
              </a:lnSpc>
              <a:spcBef>
                <a:spcPts val="1001"/>
              </a:spcBef>
            </a:pPr>
            <a:r>
              <a:rPr b="1" lang="en-US" sz="12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Enabling Contract Farming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Legal framework to facilitate farmer engagement with processors, aggregators, large retailers, exporters, etc.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Risk Mitigation, assured returns, quality standardisation, to forma an integral part of the framework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311760" y="878040"/>
            <a:ext cx="3961080" cy="41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274320" indent="-20628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₹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 trillion 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Agri Infrastructure Fund for farm-gate infrastructure for farmers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₹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100 billion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scheme for formalisation of Micro Food Enterprises (MFE)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₹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200 billion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for Fishermen through Pradhan Mantri Matsya Sampada Yojana (PMMSY)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National Animal Disease Control Programme for Foot and Mouth Disease (FMD) and Brucellosis launched with total outlay of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₹133.4 billion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Animal Husbandry Infrastructure Development Fund - 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₹150 billion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Promotion of Herbal Cultivation with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₹40 billion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Beekeeping initiatives with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₹5 billion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Operation Greens to be extended from Tomatoes, Onion and Potatoes (TOP) to ALL fruits and vegetables (TOTAL) for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₹5 billion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0628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Agriculture Produce Price and Quality Assurance to be implemented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11760" y="264960"/>
            <a:ext cx="65998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Empowering the Agriculture Ecosystem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4321440" y="859320"/>
            <a:ext cx="4416120" cy="253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97720">
              <a:lnSpc>
                <a:spcPct val="100000"/>
              </a:lnSpc>
              <a:buClr>
                <a:srgbClr val="000000"/>
              </a:buClr>
              <a:buFont typeface="Roboto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In Union Budget 2018-19, “Operation Greens” was announced with an outlay of</a:t>
            </a:r>
            <a:r>
              <a:rPr b="1" lang="en-US" sz="11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₹500 billion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to promote Farmer Producers Organizations (FPOs), agri-logistics, processing facilities and professional management. Accordingly, the Ministry has formulated a scheme for integrated development of Tomato, Onion and Potato (TOP) value chain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7238160" y="4715640"/>
            <a:ext cx="2779560" cy="2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en-US" sz="1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For more information: </a:t>
            </a: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Link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0" name="Google Shape;214;p28" descr=""/>
          <p:cNvPicPr/>
          <p:nvPr/>
        </p:nvPicPr>
        <p:blipFill>
          <a:blip r:embed="rId2"/>
          <a:stretch/>
        </p:blipFill>
        <p:spPr>
          <a:xfrm>
            <a:off x="4877640" y="2412720"/>
            <a:ext cx="3688920" cy="230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4482720" y="765720"/>
            <a:ext cx="4630320" cy="41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SWAYAM PRABHA DTH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channels to support and reach those who do not have access to the internet. 3 channels were already earmarked for school education; now another 12 channels to be added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Provision made for telecast of live interactive sessions on these channels with experts from home through Skype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Also tied up with private DTH operators like Tata Sky &amp; Airtel to air educational video content to enhance the reach of these channels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Coordination with States of India to share air time (4 hrs daily) on the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SWAYAM PRABHA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channels to telecast their education related contents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●"/>
            </a:pP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200 new textbooks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added to e-Paathshaala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311760" y="264960"/>
            <a:ext cx="65998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Education: Technology Driven Systems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7238160" y="4715640"/>
            <a:ext cx="2779560" cy="2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en-US" sz="1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For more information: </a:t>
            </a: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Link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Google Shape;308;p40" descr=""/>
          <p:cNvPicPr/>
          <p:nvPr/>
        </p:nvPicPr>
        <p:blipFill>
          <a:blip r:embed="rId2"/>
          <a:stretch/>
        </p:blipFill>
        <p:spPr>
          <a:xfrm>
            <a:off x="4826880" y="3970800"/>
            <a:ext cx="2319120" cy="1008000"/>
          </a:xfrm>
          <a:prstGeom prst="rect">
            <a:avLst/>
          </a:prstGeom>
          <a:ln>
            <a:noFill/>
          </a:ln>
        </p:spPr>
      </p:pic>
      <p:sp>
        <p:nvSpPr>
          <p:cNvPr id="315" name="CustomShape 4"/>
          <p:cNvSpPr/>
          <p:nvPr/>
        </p:nvSpPr>
        <p:spPr>
          <a:xfrm>
            <a:off x="194040" y="844200"/>
            <a:ext cx="4271760" cy="41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PM e-VIDYA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 multimode access to digital/online education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9772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○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DIKSHA: QR coded energised textbooks for school education. Has already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610 million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hits since 24th March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○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Earmarked channels for education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○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Extensive use of Radio, community radio and podcasts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○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Special e-content for visually and hearing impaired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○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Top 100 Universities allowed (automatically) to start online courses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Launch of Manodarpan (psychological support), New National Curriculum and Pedagogical Framework for school, early childhood and teachers and National Foundational Literacy and Numeracy Mission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914400" y="1224720"/>
            <a:ext cx="1933200" cy="14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300" spc="-1" strike="noStrike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“</a:t>
            </a:r>
            <a:endParaRPr b="0" lang="en-US" sz="1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311760" y="264960"/>
            <a:ext cx="595080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COVID-19: Turning Crisis </a:t>
            </a:r>
            <a:br/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into Opportunity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2082240" y="2183400"/>
            <a:ext cx="4297680" cy="18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This vision of India – turning crisis into opportunity – is going to prove equally effective for our resolve to build a self-reliant India.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6333480" y="3531240"/>
            <a:ext cx="217404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Prime Minister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Shri Narendra Modi 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Google Shape;81;p11" descr=""/>
          <p:cNvPicPr/>
          <p:nvPr/>
        </p:nvPicPr>
        <p:blipFill>
          <a:blip r:embed="rId1"/>
          <a:stretch/>
        </p:blipFill>
        <p:spPr>
          <a:xfrm>
            <a:off x="6811200" y="2286360"/>
            <a:ext cx="1218600" cy="1244160"/>
          </a:xfrm>
          <a:prstGeom prst="rect">
            <a:avLst/>
          </a:prstGeom>
          <a:ln>
            <a:noFill/>
          </a:ln>
        </p:spPr>
      </p:pic>
      <p:sp>
        <p:nvSpPr>
          <p:cNvPr id="264" name="CustomShape 5"/>
          <p:cNvSpPr/>
          <p:nvPr/>
        </p:nvSpPr>
        <p:spPr>
          <a:xfrm rot="10800000">
            <a:off x="6584400" y="6084720"/>
            <a:ext cx="1933200" cy="14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300" spc="-1" strike="noStrike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“</a:t>
            </a:r>
            <a:endParaRPr b="0" lang="en-US" sz="1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311760" y="264960"/>
            <a:ext cx="57970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COVID-19: Impact</a:t>
            </a:r>
            <a:br/>
            <a:br/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320400" y="954360"/>
            <a:ext cx="3981600" cy="383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COVID-19 Pandemic has claimed over 320,000 lives (beginning of December 2019 and May 19, 2020) and has infected more than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4.9 million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people in 180 countries. During this time, India has reported more than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100,000 COVID-19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cases and over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3,000 casualties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First detected in China in Nov 2019, COVID-19 has spread rapidly, bringing the world to a halt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Total reported cases at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+4.9 million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total casualty at ≈320,000, total recovery at +1.9 million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Around 10 COVID-19 vaccines are various stages of testing and development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4378680" y="954360"/>
            <a:ext cx="4358520" cy="19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97720">
              <a:lnSpc>
                <a:spcPct val="100000"/>
              </a:lnSpc>
              <a:buClr>
                <a:srgbClr val="000000"/>
              </a:buClr>
              <a:buFont typeface="Roboto"/>
              <a:buChar char="●"/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COVID-19 has disrupted human/goods traffic, likely to cost the global economy US$8.8 trillion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India is working on vaccines, plasma therapy, drug therapeutics, medical devices for COVID-19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India has supplied essential medicines to over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123 countries</a:t>
            </a: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 and set up a SAARC COVID-19 fund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India is partnering globally on COVID-19 R&amp;D, medical supplies including trade of key commodities, exchange of information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Google Shape;89;p12" descr=""/>
          <p:cNvPicPr/>
          <p:nvPr/>
        </p:nvPicPr>
        <p:blipFill>
          <a:blip r:embed="rId1"/>
          <a:stretch/>
        </p:blipFill>
        <p:spPr>
          <a:xfrm>
            <a:off x="5113080" y="3172320"/>
            <a:ext cx="2651760" cy="172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219960" y="878040"/>
            <a:ext cx="4590360" cy="35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Health Related Steps taken so far for COVID containment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Announced measures amounting to </a:t>
            </a:r>
            <a:r>
              <a:rPr b="1" lang="en-US" sz="1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₹150 billion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Released to states –  ₹41.1 billion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Essential items –  ₹37.5 billion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Testing labs and kits –  ₹5.5 billion 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Insurance cover of  ₹5 million per person for health professionals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Leveraging IT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Roll out of </a:t>
            </a: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e-Sanjeevani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Tele-Consultation Services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Capacity Building: Virtual learning modules – iGOT platform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Arogya Setu: Self assessment and contact tracing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311760" y="264960"/>
            <a:ext cx="62841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Measures Taken: India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7170120" y="4649040"/>
            <a:ext cx="1881720" cy="2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en-US" sz="1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For more information: </a:t>
            </a: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Link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4318920" y="1279440"/>
            <a:ext cx="4571280" cy="373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9560">
              <a:lnSpc>
                <a:spcPct val="100000"/>
              </a:lnSpc>
              <a:spcBef>
                <a:spcPts val="1001"/>
              </a:spcBef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Protection to Health Workers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Amendment in Epidemic Diseases Act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Adequate provision for PPEs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From zero to &gt; 300 domestic manufacturers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PPEs (5.1 million), N95 masks (8.7 million) HCQ tablets (110 million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9560">
              <a:lnSpc>
                <a:spcPct val="100000"/>
              </a:lnSpc>
              <a:spcBef>
                <a:spcPts val="1001"/>
              </a:spcBef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Preparing India for future Pandemics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Infectious Disease hospital blocks envisaged in all districts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Strengthening lab networks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Encouraging Research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85240" indent="-170640"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  <a:buClr>
                <a:srgbClr val="000000"/>
              </a:buClr>
              <a:buFont typeface="Courier New"/>
              <a:buChar char="o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Implementation of National Digital Health Mission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spcAft>
                <a:spcPts val="400"/>
              </a:spcAft>
            </a:pP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11760" y="272160"/>
            <a:ext cx="667224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7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₹</a:t>
            </a:r>
            <a:r>
              <a:rPr b="1" lang="en-US" sz="27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 trillion reforms to attract investments</a:t>
            </a:r>
            <a:endParaRPr b="0" lang="en-US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396360" y="1125720"/>
            <a:ext cx="3981600" cy="392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Equivalent to around 10% of India’s GDP,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₹20 trillion (~US$265 billion)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has been budgeted helping make India an ideal destination for for trade and investment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Land, Labor, Liquidity, Laws, amongst other reforms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These reforms to strengthen the cottage industries and MSMEs that employ millions of Indians - the foundation of a consumer economy.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Strong focus on key sectors including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Agriculture, Health, Education and FDI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spcAft>
                <a:spcPts val="1599"/>
              </a:spcAft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package aims to empower labourers and farmers, who have been  working even amid the COVID-19 crisis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4378680" y="1167120"/>
            <a:ext cx="4358520" cy="29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Demand side push</a:t>
            </a: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This package to help improve the economic strength of India’s middle class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Intention of boosting global socio-economic leadership by facilitating business and start-ups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package seeks to create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improved opportunities for foreign traders and investors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proactive measures assert the </a:t>
            </a:r>
            <a:r>
              <a:rPr b="1" lang="en-US" sz="1200" spc="-1" strike="noStrike">
                <a:solidFill>
                  <a:srgbClr val="f582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Government's commitment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towards delivering economic prosperity in uncertain times.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647640" y="4281480"/>
            <a:ext cx="81716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These timely measures also show how India is being predicted to emerge as an exception while the world slips into an economic recession due to the pandemic.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11760" y="264960"/>
            <a:ext cx="57970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Human-centric Globalisation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11760" y="767520"/>
            <a:ext cx="4100760" cy="409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50000"/>
              </a:lnSpc>
            </a:pPr>
            <a:r>
              <a:rPr b="0" i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idea of ‘self-reliance’ has evolved with respect to the ongoing debate of Human-centric Globalisation against Economy-centric Globalisation. Herein, India's fundamental thinking provides a ray of hope to the world. Our country does not advocate self-centric arrangements when it comes to self-reliance. India's self-reliance is ingrained in the happiness, cooperation and peace of the world.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b="0" i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PM Modi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548640" y="4402080"/>
            <a:ext cx="8897040" cy="68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158760">
              <a:lnSpc>
                <a:spcPct val="150000"/>
              </a:lnSpc>
            </a:pPr>
            <a:r>
              <a:rPr b="1" lang="en-US" sz="1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Focus on credit provision, infrastructure, access to market, skill development, and to produce job creators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876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4663440" y="767520"/>
            <a:ext cx="4191480" cy="34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self-reliant India will stand on 5 Pillars.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Economy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that brings Quantum Jump rather than Incremental change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Infrastructure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that asserts the identity of a prosperous modern India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System, driven by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technology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to fulfill the dreams of the 21st century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Demography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of the democracy is source of energy for self-reliance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Demand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strengthening by empowering the demand-supply ecosystem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311760" y="1627200"/>
            <a:ext cx="2635560" cy="210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1" lang="en-US" sz="2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India: The land of opportunities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2" name="Google Shape;164;p22" descr=""/>
          <p:cNvPicPr/>
          <p:nvPr/>
        </p:nvPicPr>
        <p:blipFill>
          <a:blip r:embed="rId1"/>
          <a:stretch/>
        </p:blipFill>
        <p:spPr>
          <a:xfrm>
            <a:off x="2989080" y="0"/>
            <a:ext cx="6154560" cy="506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311760" y="878040"/>
            <a:ext cx="3961080" cy="41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Enhancing Private Investments in the Mineral Sector</a:t>
            </a:r>
            <a:endParaRPr b="0" lang="en-US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Structural reforms to boost growth, employment and bring state-of-the-art technology especially in exploration through: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Introduction of a seamless composite exploration-cum-production regime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500 mining blocks to be offered through an open and transparent auction process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Introduction of Joint Auction of Bauxite and Coal mineral blocks to enhance Aluminum Industry’s competitiveness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Ministry of Mines is in the process of developing Mineral Index for different minerals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Rationalisation of stamp duty payable at the time of award of mining leases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Production earlier than schedule to be incentivised through rebate in Revenue share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311760" y="264960"/>
            <a:ext cx="62841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Opportunities in Minerals, Defence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4273560" y="878040"/>
            <a:ext cx="4816800" cy="253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Enhancing Self Reliance in Defence Production</a:t>
            </a:r>
            <a:endParaRPr b="0" lang="en-US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FDI limit in the defence manufacturing under automatic route raised from 49% to 74%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Time-bound defence procurement process and faster decision making will be ushered in by: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851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Setting up of a Project Management Unit (PMU) to support contract management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851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Realistic setting of General Staff Qualitative Requirements (GSQRs) of weapons/platforms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2851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Overhauling Trial and Testing procedures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Increased push for ‘Make in India’ in defence production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31520" indent="-285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Notify a list of weapons/platforms for ban on import with year wise timelines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31520" indent="-285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Indigenisation of imported spares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31520" indent="-285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○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Separate budget provisioning for domestic capital procurement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Roboto"/>
              <a:buChar char="●"/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Improved autonomy, accountability and efficiency in Ordnance Supplies by Corporatisation of Ordnance Factory Board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7419600" y="4707000"/>
            <a:ext cx="1690560" cy="2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en-US" sz="1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For more information: </a:t>
            </a: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Link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11760" y="878040"/>
            <a:ext cx="3961080" cy="36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Boosting Private Participation in Space activities</a:t>
            </a:r>
            <a:endParaRPr b="0" lang="en-US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Indian private sector will be a co-traveller in India’s space sector journey through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Provision of  level playing field for private companies in satellites, launches and space-based services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Provision of predictable policy and regulatory environment to private players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Private sector to be allowed to use ISRO facilities and other relevant assets to improve their capacities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Future projects for planetary exploration, outer space travel etc to be open for private sector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1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Liberal geo-spatial data policy for providing remote-sensing data to tech-entrepreneurs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311760" y="264960"/>
            <a:ext cx="65998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1155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Opportunities in Space, Atomic Energy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4273560" y="878040"/>
            <a:ext cx="4349160" cy="253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Atomic Energy Reforms</a:t>
            </a:r>
            <a:endParaRPr b="0" lang="en-US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Establish research reactor in PPP mode for production of medical isotopes – </a:t>
            </a:r>
            <a:r>
              <a:rPr b="1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promote welfare of humanity through affordable treatment for cancer and other diseases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Establish facilities in PPP mode to </a:t>
            </a:r>
            <a:r>
              <a:rPr b="1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 irradiation technology for food preservation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– to compliment agricultural reforms and assist farmers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97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Roboto"/>
              <a:buChar char="●"/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Link India’s robust start-up ecosystem to the nuclear sector – Technology Development cum Incubation Centres to be set up for fostering synergy between research facilities and tech-entrepreneurs</a:t>
            </a: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584280" y="4639680"/>
            <a:ext cx="2779560" cy="2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en-US" sz="1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For more information: </a:t>
            </a: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Link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Google Shape;181;p24" descr=""/>
          <p:cNvPicPr/>
          <p:nvPr/>
        </p:nvPicPr>
        <p:blipFill>
          <a:blip r:embed="rId2"/>
          <a:stretch/>
        </p:blipFill>
        <p:spPr>
          <a:xfrm>
            <a:off x="4777560" y="3327120"/>
            <a:ext cx="2833920" cy="151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Application>LibreOffice/5.2.7.2$Linux_X86_64 LibreOffice_project/20$Build-2</Application>
  <Words>4184</Words>
  <Paragraphs>375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dc:description/>
  <dc:language>en-US</dc:language>
  <cp:lastModifiedBy/>
  <dcterms:modified xsi:type="dcterms:W3CDTF">2020-08-07T15:19:44Z</dcterms:modified>
  <cp:revision>34</cp:revision>
  <dc:subject/>
  <dc:title>Reforms to Enable New Opportunities in Post-COVID-19 India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